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138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288" r:id="rId47"/>
    <p:sldId id="323" r:id="rId48"/>
    <p:sldId id="324" r:id="rId49"/>
    <p:sldId id="325" r:id="rId50"/>
    <p:sldId id="326" r:id="rId51"/>
    <p:sldId id="327" r:id="rId52"/>
    <p:sldId id="346" r:id="rId53"/>
    <p:sldId id="329" r:id="rId54"/>
    <p:sldId id="347" r:id="rId55"/>
    <p:sldId id="328" r:id="rId56"/>
    <p:sldId id="330" r:id="rId57"/>
    <p:sldId id="360" r:id="rId58"/>
    <p:sldId id="361" r:id="rId59"/>
    <p:sldId id="348" r:id="rId60"/>
    <p:sldId id="350" r:id="rId61"/>
    <p:sldId id="331" r:id="rId62"/>
    <p:sldId id="349" r:id="rId63"/>
    <p:sldId id="351" r:id="rId64"/>
    <p:sldId id="352" r:id="rId65"/>
    <p:sldId id="354" r:id="rId66"/>
    <p:sldId id="353" r:id="rId67"/>
    <p:sldId id="355" r:id="rId68"/>
    <p:sldId id="356" r:id="rId69"/>
    <p:sldId id="362" r:id="rId70"/>
    <p:sldId id="363" r:id="rId71"/>
    <p:sldId id="364" r:id="rId72"/>
    <p:sldId id="365" r:id="rId73"/>
    <p:sldId id="370" r:id="rId74"/>
    <p:sldId id="366" r:id="rId75"/>
    <p:sldId id="369" r:id="rId76"/>
    <p:sldId id="371" r:id="rId77"/>
    <p:sldId id="372" r:id="rId78"/>
    <p:sldId id="373" r:id="rId79"/>
    <p:sldId id="322" r:id="rId80"/>
    <p:sldId id="368" r:id="rId81"/>
    <p:sldId id="375" r:id="rId82"/>
    <p:sldId id="377" r:id="rId83"/>
    <p:sldId id="382" r:id="rId84"/>
    <p:sldId id="383" r:id="rId85"/>
    <p:sldId id="384" r:id="rId86"/>
    <p:sldId id="387" r:id="rId87"/>
    <p:sldId id="388" r:id="rId88"/>
    <p:sldId id="389" r:id="rId89"/>
    <p:sldId id="378" r:id="rId90"/>
    <p:sldId id="379" r:id="rId91"/>
    <p:sldId id="380" r:id="rId92"/>
    <p:sldId id="381" r:id="rId93"/>
    <p:sldId id="392" r:id="rId94"/>
    <p:sldId id="390" r:id="rId95"/>
    <p:sldId id="394" r:id="rId96"/>
    <p:sldId id="395" r:id="rId97"/>
    <p:sldId id="396" r:id="rId98"/>
    <p:sldId id="397" r:id="rId99"/>
    <p:sldId id="391" r:id="rId100"/>
    <p:sldId id="401" r:id="rId101"/>
    <p:sldId id="403" r:id="rId102"/>
    <p:sldId id="402" r:id="rId103"/>
    <p:sldId id="376" r:id="rId104"/>
    <p:sldId id="400" r:id="rId105"/>
    <p:sldId id="399" r:id="rId106"/>
    <p:sldId id="404" r:id="rId107"/>
    <p:sldId id="408" r:id="rId108"/>
    <p:sldId id="409" r:id="rId109"/>
    <p:sldId id="410" r:id="rId110"/>
    <p:sldId id="411" r:id="rId111"/>
    <p:sldId id="412" r:id="rId112"/>
    <p:sldId id="413" r:id="rId113"/>
    <p:sldId id="414" r:id="rId114"/>
    <p:sldId id="415" r:id="rId115"/>
    <p:sldId id="416" r:id="rId116"/>
    <p:sldId id="417" r:id="rId117"/>
    <p:sldId id="418" r:id="rId118"/>
    <p:sldId id="405" r:id="rId119"/>
    <p:sldId id="406" r:id="rId120"/>
    <p:sldId id="407" r:id="rId121"/>
    <p:sldId id="282" r:id="rId122"/>
    <p:sldId id="281" r:id="rId123"/>
    <p:sldId id="286" r:id="rId124"/>
    <p:sldId id="398" r:id="rId125"/>
    <p:sldId id="290" r:id="rId126"/>
    <p:sldId id="291" r:id="rId127"/>
    <p:sldId id="297" r:id="rId128"/>
    <p:sldId id="296" r:id="rId129"/>
    <p:sldId id="285" r:id="rId130"/>
    <p:sldId id="278" r:id="rId131"/>
    <p:sldId id="283" r:id="rId132"/>
    <p:sldId id="294" r:id="rId133"/>
    <p:sldId id="287" r:id="rId134"/>
    <p:sldId id="295" r:id="rId135"/>
    <p:sldId id="293" r:id="rId136"/>
    <p:sldId id="259" r:id="rId1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3661" autoAdjust="0"/>
  </p:normalViewPr>
  <p:slideViewPr>
    <p:cSldViewPr snapToGrid="0" showGuides="1">
      <p:cViewPr varScale="1">
        <p:scale>
          <a:sx n="78" d="100"/>
          <a:sy n="78" d="100"/>
        </p:scale>
        <p:origin x="96" y="5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presProps" Target="presProp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6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AABA-B03A-7BFD-6537-1AF4CE3B8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31ABB3C-AB45-FBE0-FA58-B5802701B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E19463-74E5-1FE2-EBD0-5026FA441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4B31BA-3C10-E557-346F-5A8767D56B2F}"/>
              </a:ext>
            </a:extLst>
          </p:cNvPr>
          <p:cNvSpPr txBox="1"/>
          <p:nvPr/>
        </p:nvSpPr>
        <p:spPr>
          <a:xfrm>
            <a:off x="515536" y="497284"/>
            <a:ext cx="10264420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que é um Evento?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uma ação que ocorre na página web como resultado da interação do usuário ou de outras ações do sistema, como: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Clique de mouse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 um botão.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Pressionar uma tecla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 teclado.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Passar o mouse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sobre um elemento (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hover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Alteração no valor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um campo de formulário.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Esses eventos podem ser detectados e manipulados com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94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B3B51-6EC5-62CE-91BD-3BC4A14D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7DCEF95-797B-D856-8141-7731562AB8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1A7F20-4B0B-1DC9-84F7-799D1FBA0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0F74BBA-D883-1877-7D46-F1E924F863B1}"/>
              </a:ext>
            </a:extLst>
          </p:cNvPr>
          <p:cNvSpPr txBox="1"/>
          <p:nvPr/>
        </p:nvSpPr>
        <p:spPr>
          <a:xfrm>
            <a:off x="407773" y="531342"/>
            <a:ext cx="10532923" cy="688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Tipos de Eventos Comuns</a:t>
            </a:r>
            <a:endParaRPr lang="pt-BR" sz="40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Aqui estão alguns tipos de eventos comuns que você pode encontrar em uma página web: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mouse:</a:t>
            </a:r>
            <a:br>
              <a:rPr lang="pt-BR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click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usuário clica em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dblclick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usuário dá um duplo clique em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mouseover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mouse passa sobre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mouseout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mouse sai de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mousemove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mouse se move dentro de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854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B523E-4263-3FA1-CF56-1E2A40F11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D2172D-F4D2-DDDA-030D-CBA2BF73A0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E29D5EC-5BA6-1BFE-47ED-7735C44E0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F3100D-2AF5-1D9D-2CB8-6C12ACE39746}"/>
              </a:ext>
            </a:extLst>
          </p:cNvPr>
          <p:cNvSpPr txBox="1"/>
          <p:nvPr/>
        </p:nvSpPr>
        <p:spPr>
          <a:xfrm>
            <a:off x="407773" y="531342"/>
            <a:ext cx="10532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teclado:</a:t>
            </a:r>
            <a:b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keydown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uma tecla é pressionada.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keyup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uma tecla é liberada.</a:t>
            </a:r>
            <a:b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6157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CE2A-57A3-0E5C-DE1A-D839CEBE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5A2050F-7162-CC6B-E0B7-CB87530B1A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12FD7F-184C-EFB0-29E3-239B3C63E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D74477-D980-399A-E245-78E46CB541BC}"/>
              </a:ext>
            </a:extLst>
          </p:cNvPr>
          <p:cNvSpPr txBox="1"/>
          <p:nvPr/>
        </p:nvSpPr>
        <p:spPr>
          <a:xfrm>
            <a:off x="407773" y="531342"/>
            <a:ext cx="105329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formulário:</a:t>
            </a: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submit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formulário é enviado.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change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valor de um campo de formulário é alterado.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focus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campo de formulário recebe o foco.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0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blur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campo de formulário perde o foco.</a:t>
            </a:r>
            <a:br>
              <a:rPr lang="pt-BR" sz="3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0735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BB0C-A517-F061-A6F0-EA9D9F72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90081E5-F2D4-6EED-3185-D4BDEC44A1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666D4EA-581C-3EED-52E7-E749A4927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4C2E1F1-AEC5-55BF-B6C4-BCBF90E3AC9A}"/>
              </a:ext>
            </a:extLst>
          </p:cNvPr>
          <p:cNvSpPr txBox="1"/>
          <p:nvPr/>
        </p:nvSpPr>
        <p:spPr>
          <a:xfrm>
            <a:off x="407773" y="531342"/>
            <a:ext cx="1053292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janela:</a:t>
            </a: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load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a página e seus recursos (imagens, scripts, etc.) são totalmente carregados.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resize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a janela do navegador é redimensionada.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scroll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usuário rola a página.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226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87C77-6C15-0C46-A518-8F6B4D03B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5AF075-D177-EEC0-0068-941C4F87F5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C90B303-4962-A6EE-C5CA-0E7BB5DE6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E74D0A-8681-96A7-EC9A-FAB64C08CEBF}"/>
              </a:ext>
            </a:extLst>
          </p:cNvPr>
          <p:cNvSpPr txBox="1"/>
          <p:nvPr/>
        </p:nvSpPr>
        <p:spPr>
          <a:xfrm>
            <a:off x="407773" y="531342"/>
            <a:ext cx="10532923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Como Funciona o Tratamento de Eventos?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Quando um evento ocorre, podemos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capturá-lo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responder a ele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 uma função chamada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manipulador de evento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(ou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função de </a:t>
            </a: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Sintaxe básica para adicionar um ouvinte de evento:</a:t>
            </a:r>
            <a:endParaRPr lang="pt-BR" sz="2400" b="1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>
              <a:buNone/>
            </a:pP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element.addEventListener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eventType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callback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);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element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elemento HTML que irá "escutar" o evento.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eventType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tipo do evento (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'click'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keydown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submit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etc.).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callback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função que será executada quando o evento ocorrer.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19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1EDD0-5322-34B8-F9F0-65798022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E797ED2-ADD4-DAFC-AD62-3688145C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C0063E-5E6C-27A3-4FC2-8ABD08FDE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34B4F9-E32F-B915-A4C3-7EE1EA1BEF96}"/>
              </a:ext>
            </a:extLst>
          </p:cNvPr>
          <p:cNvSpPr txBox="1"/>
          <p:nvPr/>
        </p:nvSpPr>
        <p:spPr>
          <a:xfrm>
            <a:off x="135924" y="86499"/>
            <a:ext cx="10532923" cy="765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Usando o </a:t>
            </a:r>
            <a:r>
              <a:rPr lang="pt-BR" sz="2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método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permite adicionar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vários manipuladores de eventos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um único elemento, e oferece mais flexibilidade do que as antigas propriedades de evento (como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onclick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onmouseover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etc.).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Exemplo: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('click',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 {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alert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('Botão foi clicado!');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000" b="0" dirty="0">
                <a:solidFill>
                  <a:schemeClr val="bg1"/>
                </a:solidFill>
                <a:effectLst/>
              </a:rPr>
            </a:b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exemplo acima: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seleciona o botão com o id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'click'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o tipo de evento.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 {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alert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('Botão foi clicado!'); }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a função de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que será chamada quando o evento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click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disparado.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20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FF38-3B43-54AC-B937-28EB1BFB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C73AAA2-CA37-EC89-9A88-E9512D344B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E8BF013-7059-6283-4CD2-8DC36F1CF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9559C4-24A1-5A19-88BF-5151D391E88D}"/>
              </a:ext>
            </a:extLst>
          </p:cNvPr>
          <p:cNvSpPr txBox="1"/>
          <p:nvPr/>
        </p:nvSpPr>
        <p:spPr>
          <a:xfrm>
            <a:off x="407773" y="531342"/>
            <a:ext cx="10532923" cy="706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Prevenindo o Comportamento Padrão dos Eventos</a:t>
            </a:r>
            <a:endParaRPr lang="pt-BR" sz="28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Alguns eventos têm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comportamentos padrão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como um link que redireciona a página ou um formulário que envia os dados. Podemos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prevenir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esse comportamento com o método </a:t>
            </a: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preventDefault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 de uso: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>
              <a:buNone/>
            </a:pP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meuFormulario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submit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',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) {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event.preventDefault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(); 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alert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('O formulário não foi enviado.');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Neste exemplo, quando o formulário for enviado, o método </a:t>
            </a: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preventDefault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impede que o envio ocorra, e a mensagem de alerta será exibida.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547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717D8-EEC4-9AA9-96AA-5299EA0B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F97050-78A8-2121-18EF-7B33DB745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6D449C0-8058-92AC-ADE0-7A0037664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8074D87-A03D-8462-BB15-B88E4C4DA394}"/>
              </a:ext>
            </a:extLst>
          </p:cNvPr>
          <p:cNvSpPr txBox="1"/>
          <p:nvPr/>
        </p:nvSpPr>
        <p:spPr>
          <a:xfrm>
            <a:off x="407773" y="531342"/>
            <a:ext cx="10532923" cy="722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Passando Parâmetros para a Função de Evento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Às vezes, você pode querer passar parâmetros adicionais para a função de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Isso pode ser feito usando uma função anônima ou uma função de seta.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 com função anônima: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('click',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 {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alterarTexto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('Novo Texto');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alterarTexto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(texto) {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= texto;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exemplo acima, passamos o parâmetro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'Novo Texto'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para a função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alterarTexto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quando o botão é clicado.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400" dirty="0"/>
            </a:b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083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07914-9333-479B-DE4B-51510D90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E2BF767-1204-394C-CF76-89E985CCDD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B956B12-599A-9945-8655-EFCEA1E08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5C17A2-77DD-9C18-E491-FF6699591F1C}"/>
              </a:ext>
            </a:extLst>
          </p:cNvPr>
          <p:cNvSpPr txBox="1"/>
          <p:nvPr/>
        </p:nvSpPr>
        <p:spPr>
          <a:xfrm>
            <a:off x="407773" y="531342"/>
            <a:ext cx="10532923" cy="7930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Teclado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Manipular eventos de teclado é muito comum em formulários ou na navegação por teclado.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Exemplo: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&lt;input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type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="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 id="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campoTexto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placeholder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="Pressione uma tecla"&gt;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&lt;p id="resultado"&gt;&lt;/p&gt;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br>
              <a:rPr lang="pt-BR" sz="2800" b="0" dirty="0">
                <a:solidFill>
                  <a:schemeClr val="bg1"/>
                </a:solidFill>
                <a:effectLst/>
              </a:rPr>
            </a:b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campoTexto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keydown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',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) {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('resultado').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= 'Você pressionou: ' +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event.key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800" b="0" dirty="0">
                <a:solidFill>
                  <a:schemeClr val="bg1"/>
                </a:solidFill>
                <a:effectLst/>
              </a:rPr>
            </a:b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Neste exemplo, sempre que uma tecla for pressionada no campo de texto, a tecla pressionada será exibida no parágrafo abaixo.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400" dirty="0"/>
            </a:b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1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2B34-D10E-AD29-C173-88BE45815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80ACA69-8EFA-4E04-F361-4FD635A667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57C07C-833A-CA2E-4362-B38C865B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E57149-E4EF-2C03-7BE2-F5802082B182}"/>
              </a:ext>
            </a:extLst>
          </p:cNvPr>
          <p:cNvSpPr txBox="1"/>
          <p:nvPr/>
        </p:nvSpPr>
        <p:spPr>
          <a:xfrm>
            <a:off x="407773" y="531342"/>
            <a:ext cx="105329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entender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 de texto com eventos de foco e digitação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um campo de login, você quer mostrar dicas ao usuário quando ele clica no campo, e também mostrar o que está digitando em tempo real.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Usar múltiplos eventos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focus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input) no mesmo campo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addEventListener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5919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8D74-9BA2-BCD4-2309-4E0D636D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CFC66D-8413-1E90-A97B-C62944DF59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7B8828-61AD-C2D9-9A0C-F216DA619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180FEE-8E37-2096-0AE7-A15395932C39}"/>
              </a:ext>
            </a:extLst>
          </p:cNvPr>
          <p:cNvSpPr txBox="1"/>
          <p:nvPr/>
        </p:nvSpPr>
        <p:spPr>
          <a:xfrm>
            <a:off x="209963" y="342330"/>
            <a:ext cx="10532923" cy="643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Bora praticar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600" b="1" dirty="0">
                <a:solidFill>
                  <a:schemeClr val="bg1"/>
                </a:solidFill>
                <a:effectLst/>
              </a:rPr>
              <a:t>Exercício 1: Botão para Alterar a Cor de um Texto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endParaRPr lang="pt-BR" sz="28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dirty="0">
                <a:solidFill>
                  <a:schemeClr val="bg1"/>
                </a:solidFill>
                <a:effectLst/>
              </a:rPr>
              <a:t>Contexto: Crie um botão que, ao ser clicado, altera a cor de um texto. Caso seja dado um duplo clique, a cor deve voltar ao padrão original.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dirty="0">
                <a:solidFill>
                  <a:schemeClr val="bg1"/>
                </a:solidFill>
                <a:effectLst/>
              </a:rPr>
              <a:t>Objetivo: Usar click para alterar a cor e </a:t>
            </a:r>
            <a:r>
              <a:rPr lang="pt-BR" sz="2800" b="1" dirty="0" err="1">
                <a:solidFill>
                  <a:schemeClr val="bg1"/>
                </a:solidFill>
                <a:effectLst/>
              </a:rPr>
              <a:t>dblclick</a:t>
            </a:r>
            <a:r>
              <a:rPr lang="pt-BR" sz="2800" b="1" dirty="0">
                <a:solidFill>
                  <a:schemeClr val="bg1"/>
                </a:solidFill>
                <a:effectLst/>
              </a:rPr>
              <a:t> para restaurar a cor original.</a:t>
            </a:r>
          </a:p>
          <a:p>
            <a:pPr>
              <a:buNone/>
            </a:pP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805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E6E98-35AB-BA45-B003-066E4EB0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69CD05-EBFF-97F9-446F-DE0A73F07E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BEEB8B-6A7B-AB15-2D40-8899C3152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E55ACDC-7B78-B3E5-AC97-889F5A8621A2}"/>
              </a:ext>
            </a:extLst>
          </p:cNvPr>
          <p:cNvSpPr txBox="1"/>
          <p:nvPr/>
        </p:nvSpPr>
        <p:spPr>
          <a:xfrm>
            <a:off x="209963" y="342330"/>
            <a:ext cx="10532923" cy="603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Exercício 2: Exibir uma Mensagem com Click e outra com o </a:t>
            </a:r>
            <a:r>
              <a:rPr lang="pt-BR" sz="32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DblClick</a:t>
            </a:r>
            <a:endParaRPr lang="pt-BR" sz="32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Contexto: Crie um botão que, ao ser clicado, exibe a mensagem "Clique realizado". Quando dado duplo clique, exibe "Duplo clique realizado".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endParaRPr lang="pt-BR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 Mostrar mensagens diferentes para o click e </a:t>
            </a:r>
            <a:r>
              <a:rPr lang="pt-BR" sz="32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dblclick</a:t>
            </a: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272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82568-99FD-ECED-E3AC-E98A549C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779EEA8-E6CA-A9CD-96B3-3E2E3314B6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F25D60-5058-350B-787A-A5340D5F92E0}"/>
              </a:ext>
            </a:extLst>
          </p:cNvPr>
          <p:cNvSpPr txBox="1"/>
          <p:nvPr/>
        </p:nvSpPr>
        <p:spPr>
          <a:xfrm>
            <a:off x="676276" y="499157"/>
            <a:ext cx="1056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3 -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Contar o Número de Teclas Pressionadas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1D764FB-2F51-7B6E-A06D-B6E3DC81B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A807-1C24-CA9C-4D01-5D763D2C0B90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Crie um campo de texto que conte o número de teclas pressionadas enquanto o usuário digita.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Usar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keyup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contar e exibir o número de teclas pressionadas.</a:t>
            </a:r>
          </a:p>
        </p:txBody>
      </p:sp>
    </p:spTree>
    <p:extLst>
      <p:ext uri="{BB962C8B-B14F-4D97-AF65-F5344CB8AC3E}">
        <p14:creationId xmlns:p14="http://schemas.microsoft.com/office/powerpoint/2010/main" val="28657113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D38FC-968F-4FFC-FBA8-62D3680E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0F48D5-3110-CBF5-0345-007116F61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ABC7B5-E4CC-BF7B-A9D4-36A68FF59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848AD4E-606A-B79C-9F24-2208A3B3155A}"/>
              </a:ext>
            </a:extLst>
          </p:cNvPr>
          <p:cNvSpPr txBox="1"/>
          <p:nvPr/>
        </p:nvSpPr>
        <p:spPr>
          <a:xfrm>
            <a:off x="395416" y="778476"/>
            <a:ext cx="10545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4 - Verificar Se a Tecla "</a:t>
            </a:r>
            <a:r>
              <a:rPr lang="pt-BR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foi Pressionada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Crie um campo de texto onde, ao pressionar a tecla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uma mensagem é exibida dizendo "Você pressionou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Usar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keydown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verificar se a tecla pressionada é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mostrar a mensagem correspondente.</a:t>
            </a:r>
          </a:p>
        </p:txBody>
      </p:sp>
    </p:spTree>
    <p:extLst>
      <p:ext uri="{BB962C8B-B14F-4D97-AF65-F5344CB8AC3E}">
        <p14:creationId xmlns:p14="http://schemas.microsoft.com/office/powerpoint/2010/main" val="33381578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B946-6928-2784-B762-F001EC45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1511E1-B791-C92B-400F-FE2630887F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F00265-1982-9115-6EF1-8D920BE3DA3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A4B8D53-0BDD-4F1D-BB33-AE9890905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A1E8A1-BB44-D620-2D17-417E1CB4F427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0830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D523-7E06-3E0D-E2A0-545B374F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9BFE8A-54DC-B80D-D0A0-F07412A88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F20A-C4A4-13A5-8DE1-700E8CC34FDD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29C9E8-A385-167B-8136-483BD06E9529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19BCC2-96E1-36F4-D386-6C319155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9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DE7E-5115-E717-4CA6-6A317E6C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23448-95AD-BF41-9137-7CC7E886017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527244-B514-D2B3-C8F3-8B39E1C78938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número positivo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EE0009-FA26-488F-E639-C3402FD3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A685-8A1A-B6CF-2920-195767FBC0B0}"/>
              </a:ext>
            </a:extLst>
          </p:cNvPr>
          <p:cNvSpPr txBox="1"/>
          <p:nvPr/>
        </p:nvSpPr>
        <p:spPr>
          <a:xfrm>
            <a:off x="536661" y="1893473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Cadastro de nome válido: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Um sistema de cadastro não pode aceitar nomes vazios. O programa deve continuar pedindo até que o usuário digite algum texto válido.</a:t>
            </a:r>
          </a:p>
        </p:txBody>
      </p:sp>
    </p:spTree>
    <p:extLst>
      <p:ext uri="{BB962C8B-B14F-4D97-AF65-F5344CB8AC3E}">
        <p14:creationId xmlns:p14="http://schemas.microsoft.com/office/powerpoint/2010/main" val="3213552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6196-5758-35EE-4505-D2A20C37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700738-3A2D-003B-99D0-7ABCE405FE5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7732B-DD68-974A-79E4-5C8DE7AF73A0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C47D8-5496-34E0-3270-E7F3C784A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0EAC2-454E-E8C4-298A-DB0EA8941ECD}"/>
              </a:ext>
            </a:extLst>
          </p:cNvPr>
          <p:cNvSpPr txBox="1"/>
          <p:nvPr/>
        </p:nvSpPr>
        <p:spPr>
          <a:xfrm>
            <a:off x="536661" y="1893473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2. Repetição de senha até confirmação correta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Problema: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Um sistema de segurança pede que o usuário digite uma senha e depois confirme.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 as senhas forem diferentes, repete o processo.</a:t>
            </a:r>
          </a:p>
        </p:txBody>
      </p:sp>
    </p:spTree>
    <p:extLst>
      <p:ext uri="{BB962C8B-B14F-4D97-AF65-F5344CB8AC3E}">
        <p14:creationId xmlns:p14="http://schemas.microsoft.com/office/powerpoint/2010/main" val="1127367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DD3-09D8-32DD-6C4F-DDC716BE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3D3A14-7702-E0E7-68C8-68A66AE57242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951837-A8AD-2959-1EAC-2194A68A49A1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27329-9156-7CB4-F392-BF20F9001E69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997917-51C2-3F33-E115-8331D3B4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F83C7F-160D-7119-F88E-D4AB02C30EE3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função é um bloco de código nomeado, reutilizável e isolado, que pode receber valores de entrada (parâmetros), executar uma operação, e eventualmente retornar um valor (retorno).</a:t>
            </a:r>
          </a:p>
        </p:txBody>
      </p:sp>
    </p:spTree>
    <p:extLst>
      <p:ext uri="{BB962C8B-B14F-4D97-AF65-F5344CB8AC3E}">
        <p14:creationId xmlns:p14="http://schemas.microsoft.com/office/powerpoint/2010/main" val="281868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C26E-D6DF-2305-07FA-3632C5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1A02D-59FE-AB5D-4911-AAF6ED038B3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2CE90-BBC9-A823-3560-0802AC70729C}"/>
              </a:ext>
            </a:extLst>
          </p:cNvPr>
          <p:cNvSpPr txBox="1"/>
          <p:nvPr/>
        </p:nvSpPr>
        <p:spPr>
          <a:xfrm>
            <a:off x="1718747" y="499157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 funções?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BC5D8-F790-7591-A4CC-27B51C7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E5409C2-75C5-8AAD-FCBC-E9EAC4965B6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Organização</a:t>
            </a:r>
            <a:r>
              <a:rPr lang="pt-BR" sz="2800" dirty="0">
                <a:solidFill>
                  <a:schemeClr val="bg1"/>
                </a:solidFill>
              </a:rPr>
              <a:t>: separa tarefas em blocos de código reutilizáveis.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Reutilização</a:t>
            </a:r>
            <a:r>
              <a:rPr lang="pt-BR" sz="2800" dirty="0">
                <a:solidFill>
                  <a:schemeClr val="bg1"/>
                </a:solidFill>
              </a:rPr>
              <a:t>: evita repetição (DRY – </a:t>
            </a:r>
            <a:r>
              <a:rPr lang="pt-BR" sz="2800" i="1" dirty="0" err="1">
                <a:solidFill>
                  <a:schemeClr val="bg1"/>
                </a:solidFill>
              </a:rPr>
              <a:t>Don't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Repeat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Leitura e manutenção</a:t>
            </a:r>
            <a:r>
              <a:rPr lang="pt-BR" sz="2800" dirty="0">
                <a:solidFill>
                  <a:schemeClr val="bg1"/>
                </a:solidFill>
              </a:rPr>
              <a:t>: melhora a legibilidade e facilita testes.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Modularização</a:t>
            </a:r>
            <a:r>
              <a:rPr lang="pt-BR" sz="2800" dirty="0">
                <a:solidFill>
                  <a:schemeClr val="bg1"/>
                </a:solidFill>
              </a:rPr>
              <a:t>: divide o código em partes menores e independentes.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0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nomes claros e verbos para indicar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ação:calcularMedia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verificarIdade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devem ter uma única responsabilidade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pequenas e reutilizáveis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Evite efeitos colaterais ocultos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alterar variáveis globais)</a:t>
            </a: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B0-0046-6E40-EC60-B2EA7BB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3ADBE-314D-EFE2-22D4-254F18457066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3C118A-315B-3CD2-E632-8A7A6DD8856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FC1574-6B61-2481-71BC-E5CDA1C5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F2AD0B-0806-1B2C-D06D-DFECAADC6752}"/>
              </a:ext>
            </a:extLst>
          </p:cNvPr>
          <p:cNvSpPr txBox="1"/>
          <p:nvPr/>
        </p:nvSpPr>
        <p:spPr>
          <a:xfrm>
            <a:off x="975797" y="1733246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nome(parâmetros)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// corpo da função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resultado; // opcional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return a + b;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44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C1B-0B71-376C-7107-7D0EFFDF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04E94-5C34-76F8-1F2D-EBB150B5F4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914EE5-5FAD-288E-EED2-E272418166B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Parâmetros de uma Função?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55E4FA-27BD-C67F-2644-EFC5024F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2DA42E-565F-B2C7-491D-E6201F4946D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Parâmetros são variáveis que a função usa para receber valores externos no momento em que ela é chamada. Esses valores são chamados de argumentos.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Imagine que a função é uma caixa de processamento de informações. Os parâmetros são como “portas de entrada” para os dados que serão manipulados dentro dessa caixa</a:t>
            </a:r>
          </a:p>
        </p:txBody>
      </p:sp>
    </p:spTree>
    <p:extLst>
      <p:ext uri="{BB962C8B-B14F-4D97-AF65-F5344CB8AC3E}">
        <p14:creationId xmlns:p14="http://schemas.microsoft.com/office/powerpoint/2010/main" val="122718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CFA8-B99A-57A6-CCA9-84B69A52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1DC26B5-1C06-3B0E-449B-8212F348783C}"/>
              </a:ext>
            </a:extLst>
          </p:cNvPr>
          <p:cNvSpPr/>
          <p:nvPr/>
        </p:nvSpPr>
        <p:spPr>
          <a:xfrm>
            <a:off x="0" y="8104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2B1D-B99A-FB93-BD47-310F26AE4F3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A4E42B-A30B-EAAE-0BFD-6DA08F66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EEF342-7F73-81EA-AAD8-2D007B8C1712}"/>
              </a:ext>
            </a:extLst>
          </p:cNvPr>
          <p:cNvSpPr txBox="1"/>
          <p:nvPr/>
        </p:nvSpPr>
        <p:spPr>
          <a:xfrm>
            <a:off x="515536" y="1274652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somar(a,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somar(5, 10); // a = 5, b = 10 → retorna 15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apresentar(nome, idade)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console.log(`Olá, meu nome é ${nome} e tenho ${idade} anos.`);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apresentar("Lucas", 25);</a:t>
            </a:r>
          </a:p>
        </p:txBody>
      </p:sp>
    </p:spTree>
    <p:extLst>
      <p:ext uri="{BB962C8B-B14F-4D97-AF65-F5344CB8AC3E}">
        <p14:creationId xmlns:p14="http://schemas.microsoft.com/office/powerpoint/2010/main" val="379526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5D7-157E-6632-53C0-898ECEB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8C51EF-0BB9-9826-5C57-07A1CA452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363FEF-E6F4-8C04-FD29-FDA06F3E37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37C8D4-D7EC-BEE9-A42D-29FBC62D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654920-191E-9633-9358-A95F9DE14783}"/>
              </a:ext>
            </a:extLst>
          </p:cNvPr>
          <p:cNvSpPr txBox="1"/>
          <p:nvPr/>
        </p:nvSpPr>
        <p:spPr>
          <a:xfrm>
            <a:off x="796194" y="1617039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pode definir valores padrão para os parâmetros: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cumprimentar(nome = "visitante") {  console.log("Olá, " + nome);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cumprimentar(); // Olá, visitante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cumprimentar("Carla");   // Olá, Carla</a:t>
            </a:r>
          </a:p>
        </p:txBody>
      </p:sp>
    </p:spTree>
    <p:extLst>
      <p:ext uri="{BB962C8B-B14F-4D97-AF65-F5344CB8AC3E}">
        <p14:creationId xmlns:p14="http://schemas.microsoft.com/office/powerpoint/2010/main" val="209575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AB98-F3F8-161E-49B1-F1C31821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CD9B3E-EF4E-9386-2D98-3C69578AD39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7932-A657-5D4B-778E-368924EE34E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E61DEE-D247-ED6A-732A-EABC2969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495209-AF15-608E-7D82-FD3905487F6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Os </a:t>
            </a:r>
            <a:r>
              <a:rPr lang="pt-BR" sz="2800" b="1" dirty="0">
                <a:solidFill>
                  <a:schemeClr val="bg1"/>
                </a:solidFill>
              </a:rPr>
              <a:t>parâmetros</a:t>
            </a:r>
            <a:r>
              <a:rPr lang="pt-BR" sz="2800" dirty="0">
                <a:solidFill>
                  <a:schemeClr val="bg1"/>
                </a:solidFill>
              </a:rPr>
              <a:t> funcionam como </a:t>
            </a:r>
            <a:r>
              <a:rPr lang="pt-BR" sz="2800" b="1" dirty="0">
                <a:solidFill>
                  <a:schemeClr val="bg1"/>
                </a:solidFill>
              </a:rPr>
              <a:t>“lugares reservados”</a:t>
            </a:r>
            <a:r>
              <a:rPr lang="pt-BR" sz="2800" dirty="0">
                <a:solidFill>
                  <a:schemeClr val="bg1"/>
                </a:solidFill>
              </a:rPr>
              <a:t> dentro da função.</a:t>
            </a: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Quando a função é chamada, </a:t>
            </a:r>
            <a:r>
              <a:rPr lang="pt-BR" sz="2800" b="1" dirty="0">
                <a:solidFill>
                  <a:schemeClr val="bg1"/>
                </a:solidFill>
              </a:rPr>
              <a:t>os valores reais (argumentos)</a:t>
            </a:r>
            <a:r>
              <a:rPr lang="pt-BR" sz="2800" dirty="0">
                <a:solidFill>
                  <a:schemeClr val="bg1"/>
                </a:solidFill>
              </a:rPr>
              <a:t> preenchem esses lugares e são usados dentro do bloco de código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5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5C77-4E08-881E-ED50-D09A0095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A90134-9725-B6E7-18B1-4E78441A4A8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0D32CC-5E65-4EDC-6B65-906284B2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10F2E2-192E-565A-C99E-71FFDF6F9FF2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E95E-F871-2BDF-0E26-D514E710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5512FF-59CD-9DC2-8AC1-DF50E0A26B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F2252D-7255-1CF0-3873-1F2A02EBC2E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 Funções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F347CA-32E7-B4EB-4EAE-C514CD3A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77D82A-8368-4243-9314-BC66B9296ECE}"/>
              </a:ext>
            </a:extLst>
          </p:cNvPr>
          <p:cNvSpPr txBox="1"/>
          <p:nvPr/>
        </p:nvSpPr>
        <p:spPr>
          <a:xfrm>
            <a:off x="676276" y="1774371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Função Declarada: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nomeada declarada como palavra-chave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Ela é “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ou seja, pode ser chamada antes da linha onde foi definida.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"Olá!";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 // Saída: Olá!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7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B2A5-9685-6FEC-8BD4-33CF2CE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42F80AF-859D-72CF-7CDD-AC887FE37AA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7061A5-33AF-1DC6-6D6E-40EC07E132B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	Função Anônima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33CBD-3F4F-B479-CA02-4688F27C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847624-4165-6BE5-208B-E26C668DE1B5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sem nome atribuída a uma variável. Não é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ou seja, só pode ser usada após a sua criação.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console.log(soma(5, 3));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3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68C3-DAF9-4DDE-AB44-610CFD24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E996EE-0969-2469-53A5-F7E803B0CBA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FE8586-CAFD-E4DA-01C0-A7BC1934BB7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– Arrow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80907-A87D-5B1C-9F71-8C0F5D7B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679CE-850B-0DDF-1836-9C5082532B8E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forma mais concisa de escrever funções.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Herda do contexto em que foi criada.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dobro = (x) =&gt; x * 2;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console.log(dobro(4));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Ideal para funções curtas</a:t>
            </a:r>
          </a:p>
        </p:txBody>
      </p:sp>
    </p:spTree>
    <p:extLst>
      <p:ext uri="{BB962C8B-B14F-4D97-AF65-F5344CB8AC3E}">
        <p14:creationId xmlns:p14="http://schemas.microsoft.com/office/powerpoint/2010/main" val="186852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209D-3D3F-D15B-9B07-2AAE45C7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AAE8A8-6AC3-08F1-5E85-F55C75B260C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C2A0D1-A7D0-0BDC-2670-F0CFA3648AA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– Função de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D9E227-AD33-8AC5-9813-C61D04853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48698F-9C2E-25BB-C904-6F749977DDDF}"/>
              </a:ext>
            </a:extLst>
          </p:cNvPr>
          <p:cNvSpPr txBox="1"/>
          <p:nvPr/>
        </p:nvSpPr>
        <p:spPr>
          <a:xfrm>
            <a:off x="824903" y="1083932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passada como argumento para outra função, e que será chamada posteriormente (por exemplo, após um evento ou final de um processo).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(valor)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console.log("Resultado:", valor);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 =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(resultado); // chama a função passada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(5, 7,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 // Resultado: 12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5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2E481-9C07-2B87-B409-4B56D74B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8AEEFD-7F13-8AC7-F46F-50029A49BFA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F92EDD-0554-1C02-4B99-1A85D209F61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3A80A2-5C2C-7287-2A8B-A6108C00D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F7D97E-98EE-510B-BF1C-B51666A0D946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Calcular Conta do Restaurante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João saiu para jantar e precisa calcular quanto pagará por uma refeição com gorjeta de 10%.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Escreva uma função que receba o valor da refeição e retorne o valor total com uma gorjeta fixa de 10%.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6A1-3DBA-2BA8-F4A6-EBC7D4BF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17FE45-5C02-5E10-7BA4-B82188D2BC9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264D0AA-F795-FD40-FA18-D34F324D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3AFD28-C859-9DD8-C2C3-35E7E6918304}"/>
              </a:ext>
            </a:extLst>
          </p:cNvPr>
          <p:cNvSpPr txBox="1"/>
          <p:nvPr/>
        </p:nvSpPr>
        <p:spPr>
          <a:xfrm>
            <a:off x="489857" y="685800"/>
            <a:ext cx="104508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Conversor de Temperatura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Carla está planejando viajar para os Estados Unidos e precisa converter temperaturas de Celsius para Fahrenheit.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converta graus Celsius em Fahrenheit utilizando a fórmula: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Fahrenheit=Celsius×95+32Fahrenheit = Celsius \times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{9}{5} + 32Fahrenheit=Celsius×59​+32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4EDF-A420-B3B9-AFEE-703F994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237E35E-27F9-139E-A445-D10DB90F7FF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F7F68D-70BC-5F71-4238-A8ADE1F9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869F271-0704-110D-B906-E20D4E9F99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Divisão da Conta entre Amigos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Lucas foi com amigos em um bar e precisa dividir igualmente a conta total.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valor total da conta e o número de amigos e retorne quanto cada um precisa pagar.</a:t>
            </a:r>
          </a:p>
        </p:txBody>
      </p:sp>
    </p:spTree>
    <p:extLst>
      <p:ext uri="{BB962C8B-B14F-4D97-AF65-F5344CB8AC3E}">
        <p14:creationId xmlns:p14="http://schemas.microsoft.com/office/powerpoint/2010/main" val="18249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8E12-46D8-2F52-3BDF-CB5B44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56F96-C994-E48A-199F-2067FE98BE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671EB9-208C-D95D-5FDD-1FED3A5F8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130FB7-2A48-569D-1C4A-35AA964AA99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Consumo Médio de Combustível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Ana quer descobrir o consumo médio do seu carro após viajar.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a distância percorrida (em km) e o total de litros consumidos, retornando a média de consumo em km/l.</a:t>
            </a:r>
          </a:p>
        </p:txBody>
      </p:sp>
    </p:spTree>
    <p:extLst>
      <p:ext uri="{BB962C8B-B14F-4D97-AF65-F5344CB8AC3E}">
        <p14:creationId xmlns:p14="http://schemas.microsoft.com/office/powerpoint/2010/main" val="109389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EAAD-E965-3BD0-C1B4-95A84E4C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339C72-865F-AC25-2BD6-33DFF7B374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384A50-7C51-F99D-8221-54CC220DA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39202F-EA46-E264-36CE-63DB1C902DB3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5: Verificar Horário Comercial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loja online quer exibir uma mensagem diferente se o horário atual for comercial (entre 8h e 18h).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horário atual (apenas a hora em formato inteiro) e retorne uma mensagem dizendo se a loja está aberta ou fechada.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5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A033-8BED-24B0-8F47-CDB8809E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68C731-42F1-200A-171A-8DA0BFA02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40835C-CD0E-E60B-6074-B9BE9DB4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83D8B0-EC11-FCA2-9560-9250223E40A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6: Alarme Inteligente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Pedro precisa configurar o seu despertador para acordar exatamente 8 horas após ir dormir.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Desenvolva uma função que receba o horário que Pedro vai dormir (em formato 24h inteiro) e retorne o horário exato que ele deverá acordar.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Dica: Considere o ciclo de 24 horas.</a:t>
            </a:r>
          </a:p>
        </p:txBody>
      </p:sp>
    </p:spTree>
    <p:extLst>
      <p:ext uri="{BB962C8B-B14F-4D97-AF65-F5344CB8AC3E}">
        <p14:creationId xmlns:p14="http://schemas.microsoft.com/office/powerpoint/2010/main" val="649726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9715-4B28-741C-0F7B-1E842B55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4141CA-4045-D493-E934-3BCD189E8C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AA5770-7A74-B710-42C3-60DAC37BB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D50471-0BD1-A7EB-C1E7-FB52D6EC1743}"/>
              </a:ext>
            </a:extLst>
          </p:cNvPr>
          <p:cNvSpPr txBox="1"/>
          <p:nvPr/>
        </p:nvSpPr>
        <p:spPr>
          <a:xfrm>
            <a:off x="515536" y="733246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8: Calculadora de IMC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academia precisa fornecer aos seus alunos o Índice de Massa Corporal (IMC).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o peso em quilogramas e altura em metros, retornando o IMC calculado: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IMC=pesoaltura2IMC =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{peso}{altura^2}IMC=altura2peso​</a:t>
            </a:r>
          </a:p>
        </p:txBody>
      </p:sp>
    </p:spTree>
    <p:extLst>
      <p:ext uri="{BB962C8B-B14F-4D97-AF65-F5344CB8AC3E}">
        <p14:creationId xmlns:p14="http://schemas.microsoft.com/office/powerpoint/2010/main" val="4035470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 –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A0D9-A90D-2B1E-E36B-6F59013A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DC737D-00FD-9C98-E923-DE87F4738C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2525AC-19A5-A5B3-92BE-7176274524C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o DOM?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320233-89D5-88EA-4E27-A3C9E049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CCC76-3406-7D6D-E4F9-92E6BE83BDA3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Model) é uma interface de programação que permite representar e manipular documentos HTML de forma dinâmica.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você carrega uma página web, o navegador cria uma árvore de objetos que representa a estrutura do documento. Cada parte do documento, como elementos, atributos e textos, se torna um objeto que pode ser acessado e manipulado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071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07B5-42AC-B930-87A8-CE0E3E3C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614569-61E2-B67C-759C-0D3F18D75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CBC247-0190-51BA-3AFC-E170AD00D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Características do DOM: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849556-29C7-76F6-E6F6-3E1458408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587538-F004-224B-43FE-3E539E24324D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representa a página web como uma árvore, onde cada nó é um elemento HTML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&lt;p&gt;, etc.).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permite a manipulação dinâmica da página após o carregamento, como adicionar, remover ou modificar elementos.</a:t>
            </a:r>
          </a:p>
        </p:txBody>
      </p:sp>
    </p:spTree>
    <p:extLst>
      <p:ext uri="{BB962C8B-B14F-4D97-AF65-F5344CB8AC3E}">
        <p14:creationId xmlns:p14="http://schemas.microsoft.com/office/powerpoint/2010/main" val="3692154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4D30-1CEC-E22D-A783-83064EA9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A4647F-C7BB-ED32-C0CE-F5AFD7D081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434E08-363A-C52C-A0C6-818234D142F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91F1E1-D89F-37A0-D92C-ADE7D0572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9E6E40-78F5-9204-C904-B48E482A9B0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manipular um elemento no DOM, primeiro precisamos selecioná-lo.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oferece várias maneiras de selecionar elementos dentro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194050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A706-22C6-FB37-6738-EFD393BA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00D5DA-915D-BD5A-0B3F-5ABE452ED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5D4425-9D95-8221-7BF7-5835E26CEE7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D1E6E02-8F68-52F3-FDFC-1A214159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66CC00-F494-0950-5602-AEC2E2E7D2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um único elemento com base no seu ID.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ID é único dentro do documento, o que significa que essa função retorna um único elemento.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meuId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14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F4E1-E89C-7213-92A2-DC86544A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2AA7B9-CDBE-B503-99D6-6655300E3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3D2C-1E59-82B5-CF6A-31D0AD7F25B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329B14-093A-C16C-2556-80EC87BD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884CB8E-54DF-8B05-19AC-09164882AB64}"/>
              </a:ext>
            </a:extLst>
          </p:cNvPr>
          <p:cNvSpPr txBox="1"/>
          <p:nvPr/>
        </p:nvSpPr>
        <p:spPr>
          <a:xfrm>
            <a:off x="676174" y="1803057"/>
            <a:ext cx="102644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getElementsByClassName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Seleciona todos os elementos que possuem uma classe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Retorna uma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coleção de elementos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HTMLCollection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mesmo que haja apenas um elemento com aquela classe.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chemeClr val="bg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let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elementos 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document.getElementsByClassName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('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minhaClasse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6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B7D6-E701-2AB2-2C3A-916C9191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E08635-0B91-4A0A-E6B6-E3AC04F89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2D1714-84B9-CA24-1379-3325002EB92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8091DF-B10D-FAE1-84C9-319CC677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9DF1FD-B643-F25C-6E01-220206BC2322}"/>
              </a:ext>
            </a:extLst>
          </p:cNvPr>
          <p:cNvSpPr txBox="1"/>
          <p:nvPr/>
        </p:nvSpPr>
        <p:spPr>
          <a:xfrm>
            <a:off x="580769" y="1579919"/>
            <a:ext cx="109480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todos os elementos de uma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Retorna uma coleção de elementos.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elementos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5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173F9-410F-CCCE-DEC7-2115E164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C7DD99-2FA6-83C0-8AA0-F405F84E88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D31323-A8CA-0315-BD6F-35A357ABB89A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093198-3FC9-D6E2-787B-B651BB44C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BA6E49-6134-C786-932E-B5269DAB3D90}"/>
              </a:ext>
            </a:extLst>
          </p:cNvPr>
          <p:cNvSpPr txBox="1"/>
          <p:nvPr/>
        </p:nvSpPr>
        <p:spPr>
          <a:xfrm>
            <a:off x="676174" y="1803057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das funcionalidades principais do DOM é a capacidade de alterar o conteúdo de elementos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Isso é feito por meio de propriedades como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851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9916-2585-8A8C-8EC0-DAB59FB8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CA29D72-C832-3A8A-58CE-E8DD73E4C4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50628E-BB98-1404-5969-0802DB63EFC4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554B22-5010-CD16-A11E-021C5637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28124D-6CF7-B897-B69D-E36D7E9CA7AB}"/>
              </a:ext>
            </a:extLst>
          </p:cNvPr>
          <p:cNvSpPr txBox="1"/>
          <p:nvPr/>
        </p:nvSpPr>
        <p:spPr>
          <a:xfrm>
            <a:off x="676174" y="1803057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texto simples de um elemento, sem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conteúdo HTML de um elemento, permitindo a inserção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02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BC3-DB96-537F-5A8D-9D657ACA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88A3F8-8B1E-83A1-3943-FEE1BEA40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4ED001-B9A5-EA11-A9FF-D25502289C9B}"/>
              </a:ext>
            </a:extLst>
          </p:cNvPr>
          <p:cNvSpPr txBox="1"/>
          <p:nvPr/>
        </p:nvSpPr>
        <p:spPr>
          <a:xfrm>
            <a:off x="1100909" y="296092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E4840B-C213-C492-2469-D0F6D3CB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105FE6-DC62-563F-AF8B-1958B8785B08}"/>
              </a:ext>
            </a:extLst>
          </p:cNvPr>
          <p:cNvSpPr txBox="1"/>
          <p:nvPr/>
        </p:nvSpPr>
        <p:spPr>
          <a:xfrm>
            <a:off x="515536" y="1176958"/>
            <a:ext cx="10264420" cy="586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1: Alterar o Título de uma Página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Você está desenvolvendo um blog e precisa permitir que o título da postagem seja alterado dinamicamente.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alterar o título da postagem.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título de postagem.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2.Crie um botão que, quando clicado, altere o título da postagem para "Novo Título da Postagem".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54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EB34-FC93-1513-B738-12B3CD37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21261A-FAE6-7120-6188-D405980FA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D8909C-E2B4-C3FA-3C05-A24327F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0E2364-94F8-1AC5-E2BD-76C55CAC058E}"/>
              </a:ext>
            </a:extLst>
          </p:cNvPr>
          <p:cNvSpPr txBox="1"/>
          <p:nvPr/>
        </p:nvSpPr>
        <p:spPr>
          <a:xfrm>
            <a:off x="420130" y="499158"/>
            <a:ext cx="10520566" cy="654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 Exercício 2: Exibir um Texto de Boas-Vindas Personalizado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aplicação de login, você deseja exibir uma mensagem personalizada para o usuário com seu nome.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uma mensagem de boas-vindas com o nome do usuário.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campo de entrada onde o usuário possa digitar seu nome.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que, quando clicado, exiba uma mensagem de boas-vindas com o nome digitado.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89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16D9-CA97-1FA3-3C73-2FAC14F7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5FB0FD-5F77-4CBA-4F4E-49510962E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B8246B3-A0AC-B9E5-003B-74C265FC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890A21-795D-EDBB-615C-AF3AC27B4604}"/>
              </a:ext>
            </a:extLst>
          </p:cNvPr>
          <p:cNvSpPr txBox="1"/>
          <p:nvPr/>
        </p:nvSpPr>
        <p:spPr>
          <a:xfrm>
            <a:off x="383059" y="691978"/>
            <a:ext cx="10557637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3: Atualizar o Preço de um Produto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loja online, você deseja atualizar o preço de um produto quando o usuário selecionar uma nova opção de cor.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atualizar o preço do produto com base na seleção do usuário.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lista de seleção com diferentes cores de um produto.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Cada cor deve ter um preço diferente.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Quando o usuário selecionar uma cor, o preço deve ser atualizado.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AAAF2-1A5E-79FE-4BAF-71DA332A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19B5FC-1C00-3EE9-6E4F-9FABEECC3F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A401BCB-9909-DD7E-6D66-9AE0BF39A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5D7D7FD-4046-DF86-4EA4-7F391E24D638}"/>
              </a:ext>
            </a:extLst>
          </p:cNvPr>
          <p:cNvSpPr txBox="1"/>
          <p:nvPr/>
        </p:nvSpPr>
        <p:spPr>
          <a:xfrm>
            <a:off x="243790" y="435729"/>
            <a:ext cx="10264420" cy="642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4: Exibir a Quantidade de Itens no Carrinho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 site de e-commerce, você deseja mostrar a quantidade de itens no carrinho do usuário, que pode ser alterada conforme o usuário adiciona ou remove itens.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a quantidade de itens no carrinho.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para adicionar um item ao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área que exibe a quantidade de itens no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Sempre que o botão for clicado, a quantidade de itens deve ser atualizada.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92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9F387-9878-AD4A-46B8-FC67D71D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0D79DD-C18B-633A-F497-CF6C272B8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9A39AA-75BE-C227-738C-AEE01713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38C690-29B0-F0D0-7211-C8068777BE59}"/>
              </a:ext>
            </a:extLst>
          </p:cNvPr>
          <p:cNvSpPr txBox="1"/>
          <p:nvPr/>
        </p:nvSpPr>
        <p:spPr>
          <a:xfrm>
            <a:off x="676276" y="1790700"/>
            <a:ext cx="10264420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5: Inserir uma frase com HTML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página, você deseja permitir que um texto seja inserido com HTML dinâmico (o usuário digitar o texto no input e aparecer abaixo).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320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8F19-855B-B8B6-0BC0-C7E66B7F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93939D-AC6A-0CA7-6D20-9A16BD4AD1E6}"/>
              </a:ext>
            </a:extLst>
          </p:cNvPr>
          <p:cNvSpPr/>
          <p:nvPr/>
        </p:nvSpPr>
        <p:spPr>
          <a:xfrm>
            <a:off x="-111211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D089A9-9576-0720-5D12-7C38BAB1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FF8A7F7-6B13-14F7-F8D9-2AD15FC02B3B}"/>
              </a:ext>
            </a:extLst>
          </p:cNvPr>
          <p:cNvSpPr txBox="1"/>
          <p:nvPr/>
        </p:nvSpPr>
        <p:spPr>
          <a:xfrm>
            <a:off x="293216" y="690948"/>
            <a:ext cx="1026442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6: Criar uma Lista de Links Dinâmica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 Usar </a:t>
            </a:r>
            <a:r>
              <a:rPr lang="pt-BR" sz="240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innerHTML</a:t>
            </a: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criar dinamicamente uma lista de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 Crie uma área vazia onde serão inseridos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Ao clicar no botão, insira os links na área.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google.com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github.com 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stackoverflow.com. 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19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7B91-0A8E-6EDD-C3BE-7FFD79578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3ED19F9-7BE2-5CB0-4A14-1D6DFE884A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D0B9C-EB67-DA96-0228-24600CC061C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B13DBA7-014E-D7FA-899D-385CCAE4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DA268F8-5EC1-4704-D412-F8B393A0FED5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Alterar a Cor de Fundo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cor de fundo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Crie um botão que, quando clicado, muda a cor de fundo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01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DD1D-B8C3-0FEE-0232-27604214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9106C-ACA4-123C-3322-2B95D54A8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518B97-9F11-13AB-C390-7EB90374466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2BA186-5017-316B-9D79-336ABE39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E30496-0305-0306-05D9-BC387DC189B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Alterar o Tamanho da Fonte de um Texto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tamanho da fonte de um texto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p com um texto inicial.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tamanho da fonte do p.</a:t>
            </a:r>
          </a:p>
        </p:txBody>
      </p:sp>
    </p:spTree>
    <p:extLst>
      <p:ext uri="{BB962C8B-B14F-4D97-AF65-F5344CB8AC3E}">
        <p14:creationId xmlns:p14="http://schemas.microsoft.com/office/powerpoint/2010/main" val="3187628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61F5-5DA1-DB34-6309-49BCBCFC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0B3EAD-375B-54B0-A0A3-3749589FB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BCA0DE-C065-BC6C-4B8E-5D18FD104F0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2EFB42-8434-D535-114C-9F0D2F46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88D3EB-6652-908E-D32B-C2DFA961082F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Alterar o Estilo de uma Borda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estilo da borda de um elemento ao clicar em um botão.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uma borda.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estilo da borda (por exemplo, de linha sólida para pontilhada).</a:t>
            </a:r>
          </a:p>
        </p:txBody>
      </p:sp>
    </p:spTree>
    <p:extLst>
      <p:ext uri="{BB962C8B-B14F-4D97-AF65-F5344CB8AC3E}">
        <p14:creationId xmlns:p14="http://schemas.microsoft.com/office/powerpoint/2010/main" val="32823725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6B25-F88E-6CC4-FE70-1170E657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84CF96-0CE7-591B-43C0-CFD5E450D3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E53687-41FD-F8B5-38CC-E6B6756C62F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2EE97D-04AC-2AC7-71AD-99D8C49C0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49B663-AAA6-CCC2-0C48-C387C541A6F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Alterar a Opacidade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opacidade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 fundo.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botão que, ao ser clicado, altera a opacidade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fazendo ele ficar mais transparente.</a:t>
            </a:r>
          </a:p>
        </p:txBody>
      </p:sp>
    </p:spTree>
    <p:extLst>
      <p:ext uri="{BB962C8B-B14F-4D97-AF65-F5344CB8AC3E}">
        <p14:creationId xmlns:p14="http://schemas.microsoft.com/office/powerpoint/2010/main" val="41684765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D7EEA-8B9C-2EF4-3203-1382F08DD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2882CF3-9006-1298-3C47-80BC0AC0F9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71CE72-4D46-CF7A-383F-DE28F414B4B1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30288B-6514-2C3B-AAED-7956A8A9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4668968-A927-7C9E-1A1B-A498AB8019D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Exercício 5: Alternar entre Modo Claro e Modo Escuro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Objetivo:</a:t>
            </a:r>
            <a:r>
              <a:rPr lang="pt-BR" sz="2800" dirty="0">
                <a:solidFill>
                  <a:schemeClr val="bg1"/>
                </a:solidFill>
              </a:rPr>
              <a:t> Alternar entre o modo claro e o modo escuro de um site ao clicar em um botão.</a:t>
            </a: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Instruções: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Crie um botão que, quando clicado, alterna a cor de fundo da página e a cor do texto entre o modo claro e escuro.</a:t>
            </a: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O modo claro terá um fundo branco e texto preto, e o modo escuro terá um fundo preto e texto branco.</a:t>
            </a:r>
          </a:p>
        </p:txBody>
      </p:sp>
    </p:spTree>
    <p:extLst>
      <p:ext uri="{BB962C8B-B14F-4D97-AF65-F5344CB8AC3E}">
        <p14:creationId xmlns:p14="http://schemas.microsoft.com/office/powerpoint/2010/main" val="254180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733A1-9121-C923-183A-3FBDE89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39736C-C429-4BE4-C16F-E21E98FCE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251D4B-6A7B-5947-AE92-DC32854DE439}"/>
              </a:ext>
            </a:extLst>
          </p:cNvPr>
          <p:cNvSpPr txBox="1"/>
          <p:nvPr/>
        </p:nvSpPr>
        <p:spPr>
          <a:xfrm>
            <a:off x="168167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Validação Visual de Campo Obrigatório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2CF0CE-0385-86FC-CCCA-3AD779F9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A6B509C-00B5-F584-9BA5-289E6A6420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Contexto:</a:t>
            </a:r>
            <a:r>
              <a:rPr lang="pt-BR" sz="2800" dirty="0">
                <a:solidFill>
                  <a:schemeClr val="bg1"/>
                </a:solidFill>
              </a:rPr>
              <a:t> Um formulário de inscrição exige que o nome seja preenchido. Caso contrário, o campo deve ficar com borda vermelha.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Enunciado: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Crie um formulário com um campo de nome e um botão "Enviar". Se o campo estiver vazio, pinte a borda do input de vermelho.</a:t>
            </a:r>
          </a:p>
          <a:p>
            <a:r>
              <a:rPr lang="pt-BR" sz="2800" dirty="0">
                <a:solidFill>
                  <a:schemeClr val="bg1"/>
                </a:solidFill>
              </a:rPr>
              <a:t>Objetivo: Alterar dinamicamente a </a:t>
            </a:r>
            <a:r>
              <a:rPr lang="pt-BR" sz="2800" dirty="0" err="1">
                <a:solidFill>
                  <a:schemeClr val="bg1"/>
                </a:solidFill>
              </a:rPr>
              <a:t>border</a:t>
            </a:r>
            <a:r>
              <a:rPr lang="pt-BR" sz="2800" dirty="0">
                <a:solidFill>
                  <a:schemeClr val="bg1"/>
                </a:solidFill>
              </a:rPr>
              <a:t> do input via DOM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65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0D57-D8F8-34A3-7798-93C22169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A451A-427F-2769-D7A1-3B02F13F16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F65681-67A8-8071-9835-6C6F78AE165D}"/>
              </a:ext>
            </a:extLst>
          </p:cNvPr>
          <p:cNvSpPr txBox="1"/>
          <p:nvPr/>
        </p:nvSpPr>
        <p:spPr>
          <a:xfrm>
            <a:off x="1075038" y="602963"/>
            <a:ext cx="1079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Aumentar e Diminuir Fonte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CF2512-1874-7E3D-F23F-31F9B2B64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A8F174-F543-0D72-5BF7-CB69EEC41FCE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Usuário deseja ajustar o tamanho da fonte para leitura. Que  tenha botão de aumentar e diminuir.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None/>
            </a:pPr>
            <a:endParaRPr lang="pt-BR" sz="2800" dirty="0"/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655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DF5E-2DC4-69B9-D91D-D5196316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69C67E-ED39-0A15-0929-09941E608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64E3467-BFD4-C756-4B3C-D9B53EE82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62454F-6C3A-3BC5-7881-50034CE67411}"/>
              </a:ext>
            </a:extLst>
          </p:cNvPr>
          <p:cNvSpPr txBox="1"/>
          <p:nvPr/>
        </p:nvSpPr>
        <p:spPr>
          <a:xfrm>
            <a:off x="515536" y="901013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</a:t>
            </a:r>
            <a:r>
              <a:rPr lang="pt-BR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classList</a:t>
            </a: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vez de modificar diretamente os estilos, use classes CSS.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Botão que "Desativa" com Estilo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Botão que "Desativa"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EstiloContexto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Após clique, um botão fica visualmente desativado.</a:t>
            </a:r>
          </a:p>
        </p:txBody>
      </p:sp>
    </p:spTree>
    <p:extLst>
      <p:ext uri="{BB962C8B-B14F-4D97-AF65-F5344CB8AC3E}">
        <p14:creationId xmlns:p14="http://schemas.microsoft.com/office/powerpoint/2010/main" val="4152817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0791F-AA9D-47CC-20FB-815C9D5B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3AC5C3C-11A4-1C91-7F82-68B73FB826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84C102-9E4D-E979-5846-09A4611872F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 Produto em Promoção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A89B32-B903-568A-63BF-643B8856D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D74AF01-150F-8109-1836-F52B38D6ECB9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uma loja online, quando o usuário clica em um botão, o card do produto deve destacar a promoção com uma borda e cor de fundo especial.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Enunciado:Ao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clicar em "Ver Promoção", destaque o card com cor de fundo amarela e borda azul.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múltiplas propriedades CSS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8910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7D12-D513-BF3E-11A7-A764C1ED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C2157F-2D68-B6C4-0636-140CA074F6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72DE39-0800-6670-7357-A53537F53A18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99566A-7890-8E3B-5EFD-E33A8E2E74E5}"/>
              </a:ext>
            </a:extLst>
          </p:cNvPr>
          <p:cNvSpPr txBox="1"/>
          <p:nvPr/>
        </p:nvSpPr>
        <p:spPr>
          <a:xfrm>
            <a:off x="5019261" y="2584682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0279FC-CEDF-E093-8451-53DFD8D8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53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D415-CBC6-94CC-6670-91CEBAD1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3619FB-7C74-B9C6-4981-5868FF5C8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A29731-F620-4B7C-CC62-EF50400384E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eventos?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128718-638C-E762-A343-BF06CA17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30E09E-9941-5653-BC9C-16B4593E9195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 são ações ou ocorrências que acontecem no navegador e que podemos capturar e responder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clicar em um botão, digitar no teclado, mover o mouse, carregar a página, etc.</a:t>
            </a:r>
          </a:p>
        </p:txBody>
      </p:sp>
    </p:spTree>
    <p:extLst>
      <p:ext uri="{BB962C8B-B14F-4D97-AF65-F5344CB8AC3E}">
        <p14:creationId xmlns:p14="http://schemas.microsoft.com/office/powerpoint/2010/main" val="202645739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8038</Words>
  <Application>Microsoft Office PowerPoint</Application>
  <PresentationFormat>Widescreen</PresentationFormat>
  <Paragraphs>902</Paragraphs>
  <Slides>131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131</vt:i4>
      </vt:variant>
    </vt:vector>
  </HeadingPairs>
  <TitlesOfParts>
    <vt:vector size="141" baseType="lpstr">
      <vt:lpstr>Arial</vt:lpstr>
      <vt:lpstr>Arial Unicode MS</vt:lpstr>
      <vt:lpstr>Calibri</vt:lpstr>
      <vt:lpstr>Consolas</vt:lpstr>
      <vt:lpstr>Roboto Mono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61</cp:revision>
  <dcterms:created xsi:type="dcterms:W3CDTF">2023-06-14T19:22:19Z</dcterms:created>
  <dcterms:modified xsi:type="dcterms:W3CDTF">2025-05-13T20:03:45Z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